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2" r:id="rId2"/>
    <p:sldId id="388" r:id="rId3"/>
    <p:sldId id="352" r:id="rId4"/>
    <p:sldId id="283" r:id="rId5"/>
    <p:sldId id="284" r:id="rId6"/>
    <p:sldId id="285" r:id="rId7"/>
    <p:sldId id="289" r:id="rId8"/>
    <p:sldId id="387" r:id="rId9"/>
    <p:sldId id="288" r:id="rId10"/>
    <p:sldId id="344" r:id="rId11"/>
    <p:sldId id="346" r:id="rId12"/>
    <p:sldId id="374" r:id="rId13"/>
    <p:sldId id="347" r:id="rId14"/>
    <p:sldId id="345" r:id="rId15"/>
    <p:sldId id="378" r:id="rId16"/>
    <p:sldId id="380" r:id="rId17"/>
    <p:sldId id="382" r:id="rId18"/>
    <p:sldId id="386" r:id="rId19"/>
    <p:sldId id="383" r:id="rId20"/>
    <p:sldId id="384" r:id="rId21"/>
    <p:sldId id="385" r:id="rId22"/>
    <p:sldId id="389" r:id="rId23"/>
    <p:sldId id="381" r:id="rId24"/>
  </p:sldIdLst>
  <p:sldSz cx="12192000" cy="6858000"/>
  <p:notesSz cx="6858000" cy="9144000"/>
  <p:embeddedFontLst>
    <p:embeddedFont>
      <p:font typeface="李旭科书法 v1.4" panose="02010600030101010101" charset="-122"/>
      <p:regular r:id="rId26"/>
    </p:embeddedFont>
    <p:embeddedFont>
      <p:font typeface="方正超粗黑简体" panose="03000509000000000000" pitchFamily="65" charset="-122"/>
      <p:regular r:id="rId27"/>
    </p:embeddedFont>
    <p:embeddedFont>
      <p:font typeface="方正综艺简体" panose="03000509000000000000" pitchFamily="65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方正毡笔黑简体" panose="03000509000000000000" pitchFamily="65" charset="-122"/>
      <p:regular r:id="rId31"/>
    </p:embeddedFont>
    <p:embeddedFont>
      <p:font typeface="华文行楷" panose="02010800040101010101" pitchFamily="2" charset="-122"/>
      <p:regular r:id="rId32"/>
    </p:embeddedFont>
    <p:embeddedFont>
      <p:font typeface="方正胖娃简体" panose="03000509000000000000" pitchFamily="65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方正大标宋简体" panose="02010600030101010101" charset="-122"/>
      <p:regular r:id="rId38"/>
    </p:embeddedFont>
    <p:embeddedFont>
      <p:font typeface="幼圆" panose="02010509060101010101" pitchFamily="49" charset="-122"/>
      <p:regular r:id="rId39"/>
    </p:embeddedFont>
    <p:embeddedFont>
      <p:font typeface="方正细等线简体" panose="03000509000000000000" pitchFamily="65" charset="-122"/>
      <p:regular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5F5F5"/>
    <a:srgbClr val="F2F2F2"/>
    <a:srgbClr val="FAFAFA"/>
    <a:srgbClr val="A1DBE9"/>
    <a:srgbClr val="81BA3C"/>
    <a:srgbClr val="00B3DE"/>
    <a:srgbClr val="7F7F7F"/>
    <a:srgbClr val="FFFFFF"/>
    <a:srgbClr val="123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2" autoAdjust="0"/>
    <p:restoredTop sz="94151" autoAdjust="0"/>
  </p:normalViewPr>
  <p:slideViewPr>
    <p:cSldViewPr snapToGrid="0">
      <p:cViewPr varScale="1">
        <p:scale>
          <a:sx n="71" d="100"/>
          <a:sy n="71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E6FC-2225-40D6-91FB-2756D9B45B7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F457D-90A8-46DA-AE85-31721E52A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03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字体的分类方式非常多，但我推荐这种简单的分类方式</a:t>
            </a:r>
            <a:endParaRPr lang="en-US" altLang="zh-CN" dirty="0" smtClean="0"/>
          </a:p>
          <a:p>
            <a:r>
              <a:rPr lang="zh-CN" altLang="en-US" dirty="0" smtClean="0"/>
              <a:t>英文字母字体的分类</a:t>
            </a:r>
            <a:endParaRPr lang="en-US" altLang="zh-CN" dirty="0" smtClean="0"/>
          </a:p>
          <a:p>
            <a:r>
              <a:rPr lang="zh-CN" altLang="en-US" dirty="0" smtClean="0"/>
              <a:t>先来形象化的了解下什么事衬线体什么是非衬线体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3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6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3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文字精简以后，页面信息更加直观，受众体验得到提升，实际在删减文字过程中注意一点，大胆分页，一个页面阐释一个主体观点即可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26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补充：结合动画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也有这样的情况，有一大段文字你判断下来真的不能删，一个字都不能删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空间拉足：文本的行距不能太紧密，建议设置</a:t>
            </a:r>
            <a:r>
              <a:rPr lang="en-US" altLang="zh-CN" sz="1200" dirty="0" smtClean="0"/>
              <a:t>1.2-1.5</a:t>
            </a:r>
            <a:r>
              <a:rPr lang="zh-CN" altLang="en-US" sz="1200" dirty="0" smtClean="0"/>
              <a:t>倍左右行距为佳，行距提升版面空间感，增强阅读体验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空气刘海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营造层次：其实就是对比法，对文字大小、粗细、颜色做出对比，营造视觉层次</a:t>
            </a:r>
            <a:endParaRPr lang="en-US" altLang="zh-CN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r>
              <a:rPr lang="zh-CN" altLang="en-US" sz="1200" dirty="0" smtClean="0"/>
              <a:t>善用修饰：项目符号、图标等、有意境的图片（如果画面不够饱满），从一页单纯的文字，变成视觉体验优化升级的页面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30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  <a:p>
            <a:r>
              <a:rPr lang="zh-CN" altLang="en-US" sz="1200" dirty="0" smtClean="0"/>
              <a:t>空间拉足：文本的行距不能太紧密，建议设置</a:t>
            </a:r>
            <a:r>
              <a:rPr lang="en-US" altLang="zh-CN" sz="1200" dirty="0" smtClean="0"/>
              <a:t>1.2-1.5</a:t>
            </a:r>
            <a:r>
              <a:rPr lang="zh-CN" altLang="en-US" sz="1200" dirty="0" smtClean="0"/>
              <a:t>倍左右行距为佳，行距提升版面空间感，增强阅读体验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营造层次：其实就是对比法，对文字大小、粗细、颜色做出对比，营造视觉层次</a:t>
            </a:r>
            <a:endParaRPr lang="en-US" altLang="zh-CN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r>
              <a:rPr lang="zh-CN" altLang="en-US" sz="1200" dirty="0" smtClean="0"/>
              <a:t>善用修饰：项目符号、图标等、有意境的图片（如果画面不够饱满），从一页单纯的文字，变成视觉体验优化升级的页面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46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开启新世界的大门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30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地表最屌文字云神器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40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先来形象化的了解下什么事衬线体什么是非衬线体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谁可以发现这两类字体的明显区别（此处有奖）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30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71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先来形象化的了解下什么事衬线体什么是非衬线体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谁可以发现这两类字体的明显区别（此处有奖）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2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字体数量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好看的字体那么多，好用的就那么几个。为了确保整体风格的统一性，个人建议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或者一页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上只使用一到两种字体，能使用一个就不要使用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个。千万别化身字体狂魔，看到好看的字体就用。如果只用一种字体，如果想要部分强调怎么做呢？改变大小、颜色、加粗、加背景色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2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字体狂魔案例，同一页面字体不要超过</a:t>
            </a:r>
            <a:r>
              <a:rPr lang="en-US" altLang="zh-CN" dirty="0" smtClean="0"/>
              <a:t>2</a:t>
            </a:r>
            <a:r>
              <a:rPr lang="zh-CN" altLang="en-US" dirty="0" smtClean="0"/>
              <a:t>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2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一种字体如何体现 不同及强调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48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字体数量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好看的字体那么多，好用的就那么几个。为了确保整体风格的统一性，个人建议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或者一页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上只使用一到两种字体，能使用一个就不要使用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个。千万别化身字体狂魔，看到好看的字体就用。如果只用一种字体，如果想要部分强调怎么做呢？改变大小、颜色、加粗、加背景色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7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大段文本如何美化升级？</a:t>
            </a:r>
            <a:r>
              <a:rPr lang="en-US" altLang="zh-CN" dirty="0" smtClean="0"/>
              <a:t>80%</a:t>
            </a:r>
            <a:r>
              <a:rPr lang="zh-CN" altLang="en-US" dirty="0" smtClean="0"/>
              <a:t>阅读不适的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内页都是由于文字过多，没有编排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</a:t>
            </a:r>
            <a:r>
              <a:rPr lang="zh-CN" altLang="en-US" dirty="0" smtClean="0"/>
              <a:t>所以内页文字的美化建议，第一条就是删，前提是考虑听众的知识结构、不打破原文立意和信息传递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解释性文字：定义型的文本，只要留下主体即可，定义部分可以删除：我们今年</a:t>
            </a:r>
            <a:r>
              <a:rPr lang="en-US" altLang="zh-CN" dirty="0" smtClean="0"/>
              <a:t>XXX</a:t>
            </a:r>
            <a:r>
              <a:rPr lang="zh-CN" altLang="en-US" dirty="0" smtClean="0"/>
              <a:t>项目的满意度是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，得到了</a:t>
            </a:r>
            <a:r>
              <a:rPr lang="en-US" altLang="zh-CN" dirty="0" smtClean="0"/>
              <a:t>XXX/XXX</a:t>
            </a:r>
            <a:r>
              <a:rPr lang="zh-CN" altLang="en-US" dirty="0" smtClean="0"/>
              <a:t>的高度评价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原因性文字：因果关系的文本，留下结果，原因部分删除：</a:t>
            </a:r>
            <a:endParaRPr lang="en-US" altLang="zh-CN" dirty="0" smtClean="0"/>
          </a:p>
          <a:p>
            <a:r>
              <a:rPr lang="zh-CN" altLang="en-US" dirty="0" smtClean="0"/>
              <a:t>重复性文字：大段文本中有重复的关键词可以删除部分，现场我看到了</a:t>
            </a:r>
            <a:r>
              <a:rPr lang="en-US" altLang="zh-CN" dirty="0" smtClean="0"/>
              <a:t>XX</a:t>
            </a:r>
            <a:r>
              <a:rPr lang="zh-CN" altLang="en-US" dirty="0" smtClean="0"/>
              <a:t>童鞋、</a:t>
            </a:r>
            <a:r>
              <a:rPr lang="en-US" altLang="zh-CN" dirty="0" smtClean="0"/>
              <a:t>XXX</a:t>
            </a:r>
            <a:r>
              <a:rPr lang="zh-CN" altLang="en-US" dirty="0" smtClean="0"/>
              <a:t>童鞋</a:t>
            </a:r>
            <a:endParaRPr lang="en-US" altLang="zh-CN" dirty="0" smtClean="0"/>
          </a:p>
          <a:p>
            <a:r>
              <a:rPr lang="zh-CN" altLang="en-US" dirty="0" smtClean="0"/>
              <a:t>辅助性以及铺垫性文字：没有实际意义的词，比如介词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总结：结合听众的知识结构、删除对理解不造成影响的文字，只留结果，通常是最核心的关键词</a:t>
            </a:r>
            <a:r>
              <a:rPr lang="en-US" altLang="zh-CN" dirty="0" smtClean="0"/>
              <a:t>/</a:t>
            </a:r>
            <a:r>
              <a:rPr lang="zh-CN" altLang="en-US" dirty="0" smtClean="0"/>
              <a:t>短句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75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4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5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4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6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9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0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0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8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10633"/>
            <a:ext cx="12206177" cy="6847367"/>
          </a:xfrm>
          <a:custGeom>
            <a:avLst/>
            <a:gdLst>
              <a:gd name="connsiteX0" fmla="*/ 0 w 12153014"/>
              <a:gd name="connsiteY0" fmla="*/ 7081283 h 7081283"/>
              <a:gd name="connsiteX1" fmla="*/ 2892056 w 12153014"/>
              <a:gd name="connsiteY1" fmla="*/ 3466214 h 7081283"/>
              <a:gd name="connsiteX2" fmla="*/ 4635795 w 12153014"/>
              <a:gd name="connsiteY2" fmla="*/ 5422604 h 7081283"/>
              <a:gd name="connsiteX3" fmla="*/ 6134986 w 12153014"/>
              <a:gd name="connsiteY3" fmla="*/ 3817088 h 7081283"/>
              <a:gd name="connsiteX4" fmla="*/ 6996223 w 12153014"/>
              <a:gd name="connsiteY4" fmla="*/ 4635795 h 7081283"/>
              <a:gd name="connsiteX5" fmla="*/ 12153014 w 12153014"/>
              <a:gd name="connsiteY5" fmla="*/ 0 h 7081283"/>
              <a:gd name="connsiteX6" fmla="*/ 12153014 w 12153014"/>
              <a:gd name="connsiteY6" fmla="*/ 7038753 h 7081283"/>
              <a:gd name="connsiteX7" fmla="*/ 0 w 12153014"/>
              <a:gd name="connsiteY7" fmla="*/ 7081283 h 7081283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53014 w 12206177"/>
              <a:gd name="connsiteY6" fmla="*/ 680483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81424 w 12206177"/>
              <a:gd name="connsiteY1" fmla="*/ 3402419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177" h="6847367">
                <a:moveTo>
                  <a:pt x="0" y="6847367"/>
                </a:moveTo>
                <a:lnTo>
                  <a:pt x="2881424" y="3402419"/>
                </a:lnTo>
                <a:lnTo>
                  <a:pt x="4614530" y="4997302"/>
                </a:lnTo>
                <a:lnTo>
                  <a:pt x="6134986" y="3583172"/>
                </a:lnTo>
                <a:lnTo>
                  <a:pt x="6996223" y="4401879"/>
                </a:lnTo>
                <a:lnTo>
                  <a:pt x="12206177" y="0"/>
                </a:lnTo>
                <a:cubicBezTo>
                  <a:pt x="12202633" y="2282456"/>
                  <a:pt x="12199088" y="4564911"/>
                  <a:pt x="12195544" y="6847367"/>
                </a:cubicBezTo>
                <a:lnTo>
                  <a:pt x="0" y="6847367"/>
                </a:lnTo>
                <a:close/>
              </a:path>
            </a:pathLst>
          </a:cu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4463" y="53572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字体的分类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8010" y="1841316"/>
            <a:ext cx="27334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衬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线体</a:t>
            </a:r>
          </a:p>
        </p:txBody>
      </p:sp>
      <p:sp>
        <p:nvSpPr>
          <p:cNvPr id="8" name="矩形 7"/>
          <p:cNvSpPr/>
          <p:nvPr/>
        </p:nvSpPr>
        <p:spPr>
          <a:xfrm>
            <a:off x="7959500" y="4987601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非衬线体</a:t>
            </a:r>
          </a:p>
        </p:txBody>
      </p:sp>
      <p:sp>
        <p:nvSpPr>
          <p:cNvPr id="19" name="矩形 18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</p:spTree>
    <p:extLst>
      <p:ext uri="{BB962C8B-B14F-4D97-AF65-F5344CB8AC3E}">
        <p14:creationId xmlns:p14="http://schemas.microsoft.com/office/powerpoint/2010/main" val="38838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4463" y="535721"/>
            <a:ext cx="53142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大段文本如何美化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215712" y="1861284"/>
            <a:ext cx="1675058" cy="2148120"/>
            <a:chOff x="5215712" y="1861284"/>
            <a:chExt cx="1675058" cy="2148120"/>
          </a:xfrm>
        </p:grpSpPr>
        <p:sp>
          <p:nvSpPr>
            <p:cNvPr id="13" name="矩形 12"/>
            <p:cNvSpPr/>
            <p:nvPr/>
          </p:nvSpPr>
          <p:spPr>
            <a:xfrm>
              <a:off x="5438602" y="245864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删</a:t>
              </a:r>
              <a:endPara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398408" y="1861284"/>
              <a:ext cx="1289787" cy="461665"/>
              <a:chOff x="1885492" y="1577593"/>
              <a:chExt cx="1289787" cy="46166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885492" y="1577593"/>
                <a:ext cx="1289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Shan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2560421" y="1703182"/>
                <a:ext cx="14003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5215712" y="2333635"/>
              <a:ext cx="1675058" cy="1675769"/>
              <a:chOff x="5215712" y="2805796"/>
              <a:chExt cx="1223048" cy="122356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215712" y="2805796"/>
                <a:ext cx="1215851" cy="1215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5215712" y="3417839"/>
                <a:ext cx="122304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16200000" flipV="1">
                <a:off x="5215712" y="3417839"/>
                <a:ext cx="122304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1642294" y="4485784"/>
            <a:ext cx="9066214" cy="513196"/>
            <a:chOff x="1642294" y="4485784"/>
            <a:chExt cx="9066214" cy="513196"/>
          </a:xfrm>
        </p:grpSpPr>
        <p:sp>
          <p:nvSpPr>
            <p:cNvPr id="24" name="矩形 23"/>
            <p:cNvSpPr/>
            <p:nvPr/>
          </p:nvSpPr>
          <p:spPr>
            <a:xfrm>
              <a:off x="1642294" y="4485784"/>
              <a:ext cx="2160000" cy="513196"/>
            </a:xfrm>
            <a:prstGeom prst="rect">
              <a:avLst/>
            </a:prstGeom>
            <a:solidFill>
              <a:srgbClr val="123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786811" y="4485784"/>
              <a:ext cx="2160000" cy="513196"/>
            </a:xfrm>
            <a:prstGeom prst="rect">
              <a:avLst/>
            </a:prstGeom>
            <a:solidFill>
              <a:srgbClr val="192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946811" y="4485784"/>
              <a:ext cx="2160000" cy="513196"/>
            </a:xfrm>
            <a:prstGeom prst="rect">
              <a:avLst/>
            </a:prstGeom>
            <a:solidFill>
              <a:srgbClr val="00B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110095" y="4485784"/>
              <a:ext cx="2598413" cy="513196"/>
            </a:xfrm>
            <a:prstGeom prst="rect">
              <a:avLst/>
            </a:prstGeom>
            <a:solidFill>
              <a:srgbClr val="8DC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52880" y="455877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解释性文字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197397" y="455877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原因性文字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357397" y="455877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重复性文字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162806" y="4558772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辅助性以及铺垫性文字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8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4463" y="535721"/>
            <a:ext cx="70775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大段文本如何美化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sp>
        <p:nvSpPr>
          <p:cNvPr id="8" name="矩形 7"/>
          <p:cNvSpPr/>
          <p:nvPr/>
        </p:nvSpPr>
        <p:spPr>
          <a:xfrm>
            <a:off x="2124463" y="2967335"/>
            <a:ext cx="803533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全球共有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个服务中心，服务中心包含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个团队，分别是实施技术团队、研发支持团队、电话服务团队、管理咨询团队；同时，服务中心提供四项服务：实施服务、运维服务、咨询服务、培训服务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4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4463" y="535721"/>
            <a:ext cx="70775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大段文本如何美化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sp>
        <p:nvSpPr>
          <p:cNvPr id="8" name="矩形 7"/>
          <p:cNvSpPr/>
          <p:nvPr/>
        </p:nvSpPr>
        <p:spPr>
          <a:xfrm>
            <a:off x="2124463" y="2967335"/>
            <a:ext cx="803533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个服务中心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，服务中心包含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个团队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，分别是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实施技术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研发支持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、电话服务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管理咨询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团队；同时，服务中心提供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四项服务：实施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73191" y="882530"/>
            <a:ext cx="3104941" cy="1033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5881" y="2565289"/>
            <a:ext cx="2679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四个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77661" y="4361671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四项服务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0420" y="324813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咨询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3750" y="497881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实施、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维、咨询、培训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27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4463" y="535721"/>
            <a:ext cx="53142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大段文本如何美化升级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sp>
        <p:nvSpPr>
          <p:cNvPr id="25" name="矩形 24"/>
          <p:cNvSpPr/>
          <p:nvPr/>
        </p:nvSpPr>
        <p:spPr>
          <a:xfrm>
            <a:off x="1601223" y="3195453"/>
            <a:ext cx="2918093" cy="513196"/>
          </a:xfrm>
          <a:prstGeom prst="rect">
            <a:avLst/>
          </a:prstGeom>
          <a:solidFill>
            <a:srgbClr val="19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/>
          </a:p>
        </p:txBody>
      </p:sp>
      <p:sp>
        <p:nvSpPr>
          <p:cNvPr id="26" name="矩形 25"/>
          <p:cNvSpPr/>
          <p:nvPr/>
        </p:nvSpPr>
        <p:spPr>
          <a:xfrm>
            <a:off x="4651273" y="3195453"/>
            <a:ext cx="2918093" cy="513196"/>
          </a:xfrm>
          <a:prstGeom prst="rect">
            <a:avLst/>
          </a:prstGeom>
          <a:solidFill>
            <a:srgbClr val="00B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01321" y="3195453"/>
            <a:ext cx="2919600" cy="513196"/>
          </a:xfrm>
          <a:prstGeom prst="rect">
            <a:avLst/>
          </a:prstGeom>
          <a:solidFill>
            <a:srgbClr val="8DC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54975" y="326738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空间拉足</a:t>
            </a:r>
          </a:p>
        </p:txBody>
      </p:sp>
      <p:sp>
        <p:nvSpPr>
          <p:cNvPr id="10" name="矩形 9"/>
          <p:cNvSpPr/>
          <p:nvPr/>
        </p:nvSpPr>
        <p:spPr>
          <a:xfrm>
            <a:off x="5505025" y="326738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营造层次</a:t>
            </a:r>
          </a:p>
        </p:txBody>
      </p:sp>
      <p:sp>
        <p:nvSpPr>
          <p:cNvPr id="11" name="矩形 10"/>
          <p:cNvSpPr/>
          <p:nvPr/>
        </p:nvSpPr>
        <p:spPr>
          <a:xfrm>
            <a:off x="8555827" y="326738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善用修饰</a:t>
            </a: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2691772" y="2055813"/>
            <a:ext cx="6808456" cy="97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不能删字数的情况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01223" y="3743983"/>
            <a:ext cx="2918093" cy="176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69267" y="3922892"/>
            <a:ext cx="31820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增加行距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的行距：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1.2-1.5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51273" y="3743983"/>
            <a:ext cx="2918093" cy="176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519317" y="3922892"/>
            <a:ext cx="31820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粗细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营造视觉层次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02075" y="3743983"/>
            <a:ext cx="2918093" cy="176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37702" y="3922892"/>
            <a:ext cx="22468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有意境的图片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1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/>
          <p:cNvSpPr/>
          <p:nvPr/>
        </p:nvSpPr>
        <p:spPr>
          <a:xfrm>
            <a:off x="0" y="-311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52000"/>
                </a:srgbClr>
              </a:gs>
              <a:gs pos="100000">
                <a:srgbClr val="00B3D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35890" y="110124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要口语化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5890" y="240446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通俗易懂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5890" y="39460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生动感人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" y="3919250"/>
            <a:ext cx="611621" cy="61162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1" y="2333345"/>
            <a:ext cx="641139" cy="64113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6" y="1119986"/>
            <a:ext cx="557709" cy="55770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338625" y="1042117"/>
            <a:ext cx="8123274" cy="5309068"/>
            <a:chOff x="3338625" y="1042117"/>
            <a:chExt cx="8123274" cy="5309068"/>
          </a:xfrm>
        </p:grpSpPr>
        <p:sp>
          <p:nvSpPr>
            <p:cNvPr id="16" name="矩形 15"/>
            <p:cNvSpPr/>
            <p:nvPr/>
          </p:nvSpPr>
          <p:spPr>
            <a:xfrm>
              <a:off x="3436972" y="1042117"/>
              <a:ext cx="80249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把长句改成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短句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，把倒装句变成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正装剧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，把单音词换成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双音词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，把听不明白的文言词语、成句改换或删除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36973" y="2450265"/>
              <a:ext cx="80249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演讲稿的语言要力求做到通俗易懂。善于用简单明了、群众易懂的语言讲话，坚决抛弃晦涩难懂的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术语和外来的字眼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，抛弃听众可能还不懂的、还不熟悉的口号、决定和结论。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436972" y="3796640"/>
              <a:ext cx="8024927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形象化的语言，运用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比喻、比拟、夸张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等手法增强语言的形象色彩，把抽象化为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具体，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深奥讲的浅显，枯燥变成有趣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运用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幽默、风趣的语言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，增强演讲稿的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表现力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。这样，既能深化主题，又能使演讲的气氛轻松和谐；既可调整演讲节奏，又可使听众消除疲劳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发挥语言音乐性的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特点，注意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声调的和谐和节奏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的变化。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38625" y="1180215"/>
              <a:ext cx="0" cy="53770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338625" y="2599384"/>
              <a:ext cx="0" cy="53770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338625" y="4003798"/>
              <a:ext cx="0" cy="21723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6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2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0175" y="2857323"/>
            <a:ext cx="9501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后面还有一丢丢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</p:spTree>
    <p:extLst>
      <p:ext uri="{BB962C8B-B14F-4D97-AF65-F5344CB8AC3E}">
        <p14:creationId xmlns:p14="http://schemas.microsoft.com/office/powerpoint/2010/main" val="202833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52024" y="1786598"/>
            <a:ext cx="994585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我懂个</a:t>
            </a:r>
            <a:r>
              <a:rPr lang="en-US" altLang="zh-CN" sz="19900" b="1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99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30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52024" y="1786598"/>
            <a:ext cx="994585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我懂个</a:t>
            </a:r>
            <a:r>
              <a:rPr lang="en-US" altLang="zh-CN" sz="19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9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0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9209"/>
            <a:ext cx="5496559" cy="2274467"/>
          </a:xfrm>
        </p:spPr>
        <p:txBody>
          <a:bodyPr>
            <a:normAutofit/>
          </a:bodyPr>
          <a:lstStyle/>
          <a:p>
            <a:endParaRPr lang="zh-CN" altLang="en-US" sz="1600"/>
          </a:p>
        </p:txBody>
      </p:sp>
      <p:grpSp>
        <p:nvGrpSpPr>
          <p:cNvPr id="9" name="组合 8"/>
          <p:cNvGrpSpPr/>
          <p:nvPr/>
        </p:nvGrpSpPr>
        <p:grpSpPr>
          <a:xfrm>
            <a:off x="-1" y="-6411"/>
            <a:ext cx="6042991" cy="3756581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68463" y="883637"/>
              <a:ext cx="3983227" cy="5063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6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</a:t>
              </a:r>
              <a:endParaRPr lang="zh-CN" altLang="en-US" sz="16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442107" y="2836017"/>
              <a:ext cx="3285639" cy="141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  <a:endPara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是副标题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226672" y="2862521"/>
              <a:ext cx="115033" cy="1113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42990" y="-6411"/>
            <a:ext cx="6149010" cy="3756581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8464" y="883638"/>
              <a:ext cx="3983227" cy="483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6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贰</a:t>
              </a:r>
              <a:endParaRPr lang="zh-CN" altLang="en-US" sz="16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42107" y="2836017"/>
              <a:ext cx="3285639" cy="141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  <a:endPara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是副标题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26672" y="2862521"/>
              <a:ext cx="115033" cy="1113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1" y="3438800"/>
            <a:ext cx="6042991" cy="3756581"/>
            <a:chOff x="0" y="0"/>
            <a:chExt cx="12192000" cy="685800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68464" y="883638"/>
              <a:ext cx="3983227" cy="483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6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叁</a:t>
              </a:r>
              <a:endParaRPr lang="zh-CN" altLang="en-US" sz="16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42107" y="2836017"/>
              <a:ext cx="3285639" cy="141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  <a:endPara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是副标题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26672" y="2862521"/>
              <a:ext cx="115033" cy="1113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42990" y="3438800"/>
            <a:ext cx="6149010" cy="3756581"/>
            <a:chOff x="0" y="0"/>
            <a:chExt cx="12192000" cy="6858000"/>
          </a:xfrm>
        </p:grpSpPr>
        <p:sp>
          <p:nvSpPr>
            <p:cNvPr id="21" name="矩形 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68464" y="883638"/>
              <a:ext cx="3983227" cy="483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6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肆</a:t>
              </a:r>
              <a:endParaRPr lang="zh-CN" altLang="en-US" sz="16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442107" y="2836017"/>
              <a:ext cx="3285639" cy="141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  <a:endPara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是副标题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26672" y="2862521"/>
              <a:ext cx="115033" cy="1113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3640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10633"/>
            <a:ext cx="12206177" cy="6847367"/>
          </a:xfrm>
          <a:custGeom>
            <a:avLst/>
            <a:gdLst>
              <a:gd name="connsiteX0" fmla="*/ 0 w 12153014"/>
              <a:gd name="connsiteY0" fmla="*/ 7081283 h 7081283"/>
              <a:gd name="connsiteX1" fmla="*/ 2892056 w 12153014"/>
              <a:gd name="connsiteY1" fmla="*/ 3466214 h 7081283"/>
              <a:gd name="connsiteX2" fmla="*/ 4635795 w 12153014"/>
              <a:gd name="connsiteY2" fmla="*/ 5422604 h 7081283"/>
              <a:gd name="connsiteX3" fmla="*/ 6134986 w 12153014"/>
              <a:gd name="connsiteY3" fmla="*/ 3817088 h 7081283"/>
              <a:gd name="connsiteX4" fmla="*/ 6996223 w 12153014"/>
              <a:gd name="connsiteY4" fmla="*/ 4635795 h 7081283"/>
              <a:gd name="connsiteX5" fmla="*/ 12153014 w 12153014"/>
              <a:gd name="connsiteY5" fmla="*/ 0 h 7081283"/>
              <a:gd name="connsiteX6" fmla="*/ 12153014 w 12153014"/>
              <a:gd name="connsiteY6" fmla="*/ 7038753 h 7081283"/>
              <a:gd name="connsiteX7" fmla="*/ 0 w 12153014"/>
              <a:gd name="connsiteY7" fmla="*/ 7081283 h 7081283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53014 w 12206177"/>
              <a:gd name="connsiteY6" fmla="*/ 680483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81424 w 12206177"/>
              <a:gd name="connsiteY1" fmla="*/ 3402419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177" h="6847367">
                <a:moveTo>
                  <a:pt x="0" y="6847367"/>
                </a:moveTo>
                <a:lnTo>
                  <a:pt x="2881424" y="3402419"/>
                </a:lnTo>
                <a:lnTo>
                  <a:pt x="4614530" y="4997302"/>
                </a:lnTo>
                <a:lnTo>
                  <a:pt x="6134986" y="3583172"/>
                </a:lnTo>
                <a:lnTo>
                  <a:pt x="6996223" y="4401879"/>
                </a:lnTo>
                <a:lnTo>
                  <a:pt x="12206177" y="0"/>
                </a:lnTo>
                <a:cubicBezTo>
                  <a:pt x="12202633" y="2282456"/>
                  <a:pt x="12199088" y="4564911"/>
                  <a:pt x="12195544" y="6847367"/>
                </a:cubicBezTo>
                <a:lnTo>
                  <a:pt x="0" y="6847367"/>
                </a:lnTo>
                <a:close/>
              </a:path>
            </a:pathLst>
          </a:cu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591714" y="2152887"/>
            <a:ext cx="3266088" cy="1701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幼圆</a:t>
            </a:r>
            <a:endParaRPr lang="zh-CN" altLang="en-US" sz="8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8343" y="3821287"/>
            <a:ext cx="480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方正综艺简体</a:t>
            </a:r>
            <a:endParaRPr lang="zh-CN" altLang="en-US" sz="5400" dirty="0">
              <a:solidFill>
                <a:schemeClr val="bg1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15513" y="5223878"/>
            <a:ext cx="46987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3076" y="4744618"/>
            <a:ext cx="586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方正细等线简体" panose="03000509000000000000" pitchFamily="65" charset="-122"/>
                <a:ea typeface="方正细等线简体" panose="03000509000000000000" pitchFamily="65" charset="-122"/>
              </a:rPr>
              <a:t>方正细等线简体</a:t>
            </a:r>
            <a:endParaRPr lang="zh-CN" altLang="en-US" sz="5400" dirty="0">
              <a:solidFill>
                <a:schemeClr val="bg1"/>
              </a:solidFill>
              <a:latin typeface="方正细等线简体" panose="03000509000000000000" pitchFamily="65" charset="-122"/>
              <a:ea typeface="方正细等线简体" panose="03000509000000000000" pitchFamily="65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8412" y="5562432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方正超粗黑简体</a:t>
            </a:r>
            <a:endParaRPr lang="zh-CN" altLang="en-US" sz="6600" dirty="0">
              <a:solidFill>
                <a:schemeClr val="bg1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64" y="-56698"/>
            <a:ext cx="19259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</a:rPr>
              <a:t>宋体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23910" y="1416543"/>
            <a:ext cx="3661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华文行楷</a:t>
            </a:r>
            <a:endParaRPr lang="zh-CN" altLang="en-US" sz="60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64526" y="565631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胖娃简体" panose="03000509000000000000" pitchFamily="65" charset="-122"/>
                <a:ea typeface="方正胖娃简体" panose="03000509000000000000" pitchFamily="65" charset="-122"/>
              </a:rPr>
              <a:t>方</a:t>
            </a:r>
            <a:r>
              <a:rPr lang="zh-CN" altLang="en-US" sz="4400" dirty="0" smtClean="0">
                <a:solidFill>
                  <a:schemeClr val="bg1"/>
                </a:solidFill>
                <a:latin typeface="方正胖娃简体" panose="03000509000000000000" pitchFamily="65" charset="-122"/>
                <a:ea typeface="方正胖娃简体" panose="03000509000000000000" pitchFamily="65" charset="-122"/>
              </a:rPr>
              <a:t>正胖娃简体</a:t>
            </a:r>
            <a:endParaRPr lang="zh-CN" altLang="en-US" sz="4400" dirty="0">
              <a:solidFill>
                <a:schemeClr val="bg1"/>
              </a:solidFill>
              <a:latin typeface="方正胖娃简体" panose="03000509000000000000" pitchFamily="65" charset="-122"/>
              <a:ea typeface="方正胖娃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4400" y="361674"/>
            <a:ext cx="5262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李旭科书法体</a:t>
            </a:r>
            <a:endParaRPr lang="zh-CN" altLang="en-US" sz="6600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6543" y="1548849"/>
            <a:ext cx="511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方</a:t>
            </a:r>
            <a:r>
              <a:rPr lang="zh-CN" altLang="en-US" sz="4800" dirty="0" smtClean="0">
                <a:solidFill>
                  <a:schemeClr val="bg1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正大标宋简体</a:t>
            </a:r>
            <a:endParaRPr lang="zh-CN" altLang="en-US" sz="4800" dirty="0">
              <a:solidFill>
                <a:schemeClr val="bg1"/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10886" y="2471975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毡笔黑简体" panose="03000509000000000000" pitchFamily="65" charset="-122"/>
                <a:ea typeface="方正毡笔黑简体" panose="03000509000000000000" pitchFamily="65" charset="-122"/>
              </a:rPr>
              <a:t>方正毡笔黑简体</a:t>
            </a:r>
            <a:endParaRPr lang="zh-CN" altLang="en-US" sz="6600" dirty="0">
              <a:solidFill>
                <a:schemeClr val="bg1"/>
              </a:solidFill>
              <a:latin typeface="方正毡笔黑简体" panose="03000509000000000000" pitchFamily="65" charset="-122"/>
              <a:ea typeface="方正毡笔黑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5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15" grpId="0"/>
      <p:bldP spid="21" grpId="0"/>
      <p:bldP spid="3" grpId="0"/>
      <p:bldP spid="22" grpId="0"/>
      <p:bldP spid="4" grpId="0"/>
      <p:bldP spid="5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147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9" cy="691479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5" t="34660" r="41701" b="37068"/>
          <a:stretch>
            <a:fillRect/>
          </a:stretch>
        </p:blipFill>
        <p:spPr>
          <a:xfrm>
            <a:off x="5080957" y="2396685"/>
            <a:ext cx="2026909" cy="1954960"/>
          </a:xfrm>
          <a:custGeom>
            <a:avLst/>
            <a:gdLst/>
            <a:ahLst/>
            <a:cxnLst/>
            <a:rect l="l" t="t" r="r" b="b"/>
            <a:pathLst>
              <a:path w="2026909" h="1954960">
                <a:moveTo>
                  <a:pt x="707157" y="1617827"/>
                </a:moveTo>
                <a:cubicBezTo>
                  <a:pt x="734566" y="1657570"/>
                  <a:pt x="766772" y="1705536"/>
                  <a:pt x="803774" y="1761725"/>
                </a:cubicBezTo>
                <a:lnTo>
                  <a:pt x="1188188" y="1761725"/>
                </a:lnTo>
                <a:lnTo>
                  <a:pt x="1290972" y="1617827"/>
                </a:lnTo>
                <a:close/>
                <a:moveTo>
                  <a:pt x="507755" y="1315641"/>
                </a:moveTo>
                <a:lnTo>
                  <a:pt x="507755" y="1432815"/>
                </a:lnTo>
                <a:lnTo>
                  <a:pt x="1519154" y="1432815"/>
                </a:lnTo>
                <a:lnTo>
                  <a:pt x="1519154" y="1315641"/>
                </a:lnTo>
                <a:close/>
                <a:moveTo>
                  <a:pt x="240515" y="1130629"/>
                </a:moveTo>
                <a:lnTo>
                  <a:pt x="1786393" y="1130629"/>
                </a:lnTo>
                <a:lnTo>
                  <a:pt x="1786393" y="1617827"/>
                </a:lnTo>
                <a:lnTo>
                  <a:pt x="1601381" y="1617827"/>
                </a:lnTo>
                <a:cubicBezTo>
                  <a:pt x="1578083" y="1647977"/>
                  <a:pt x="1541081" y="1695943"/>
                  <a:pt x="1490374" y="1761725"/>
                </a:cubicBezTo>
                <a:lnTo>
                  <a:pt x="2026909" y="1761725"/>
                </a:lnTo>
                <a:lnTo>
                  <a:pt x="2026909" y="1954960"/>
                </a:lnTo>
                <a:lnTo>
                  <a:pt x="0" y="1954960"/>
                </a:lnTo>
                <a:lnTo>
                  <a:pt x="0" y="1761725"/>
                </a:lnTo>
                <a:lnTo>
                  <a:pt x="505699" y="1761725"/>
                </a:lnTo>
                <a:cubicBezTo>
                  <a:pt x="475549" y="1712389"/>
                  <a:pt x="444714" y="1664423"/>
                  <a:pt x="413193" y="1617827"/>
                </a:cubicBezTo>
                <a:lnTo>
                  <a:pt x="240515" y="1617827"/>
                </a:lnTo>
                <a:close/>
                <a:moveTo>
                  <a:pt x="386469" y="896280"/>
                </a:moveTo>
                <a:lnTo>
                  <a:pt x="1640439" y="896280"/>
                </a:lnTo>
                <a:lnTo>
                  <a:pt x="1640439" y="1056624"/>
                </a:lnTo>
                <a:lnTo>
                  <a:pt x="386469" y="1056624"/>
                </a:lnTo>
                <a:close/>
                <a:moveTo>
                  <a:pt x="39058" y="637264"/>
                </a:moveTo>
                <a:lnTo>
                  <a:pt x="1987851" y="637264"/>
                </a:lnTo>
                <a:lnTo>
                  <a:pt x="1987851" y="1044290"/>
                </a:lnTo>
                <a:lnTo>
                  <a:pt x="1724722" y="1044290"/>
                </a:lnTo>
                <a:lnTo>
                  <a:pt x="1724722" y="826387"/>
                </a:lnTo>
                <a:lnTo>
                  <a:pt x="302186" y="826387"/>
                </a:lnTo>
                <a:lnTo>
                  <a:pt x="302186" y="1044290"/>
                </a:lnTo>
                <a:lnTo>
                  <a:pt x="39058" y="1044290"/>
                </a:lnTo>
                <a:close/>
                <a:moveTo>
                  <a:pt x="869556" y="0"/>
                </a:moveTo>
                <a:lnTo>
                  <a:pt x="1157352" y="0"/>
                </a:lnTo>
                <a:lnTo>
                  <a:pt x="1157352" y="108952"/>
                </a:lnTo>
                <a:lnTo>
                  <a:pt x="1994018" y="108952"/>
                </a:lnTo>
                <a:lnTo>
                  <a:pt x="1994018" y="298075"/>
                </a:lnTo>
                <a:lnTo>
                  <a:pt x="1157352" y="298075"/>
                </a:lnTo>
                <a:lnTo>
                  <a:pt x="1157352" y="386470"/>
                </a:lnTo>
                <a:lnTo>
                  <a:pt x="1835730" y="386470"/>
                </a:lnTo>
                <a:lnTo>
                  <a:pt x="1835730" y="563259"/>
                </a:lnTo>
                <a:lnTo>
                  <a:pt x="195290" y="563259"/>
                </a:lnTo>
                <a:lnTo>
                  <a:pt x="195290" y="386470"/>
                </a:lnTo>
                <a:lnTo>
                  <a:pt x="869556" y="386470"/>
                </a:lnTo>
                <a:lnTo>
                  <a:pt x="869556" y="298075"/>
                </a:lnTo>
                <a:lnTo>
                  <a:pt x="37002" y="298075"/>
                </a:lnTo>
                <a:lnTo>
                  <a:pt x="37002" y="108952"/>
                </a:lnTo>
                <a:lnTo>
                  <a:pt x="869556" y="1089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63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147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9905" y="2133956"/>
            <a:ext cx="19742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88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0"/>
            <a:ext cx="12191999" cy="691479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99905" y="2133956"/>
            <a:ext cx="19742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6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425252"/>
            <a:ext cx="5754810" cy="57956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77522" y="1127392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文字云的逆袭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38153" y="1994410"/>
            <a:ext cx="2683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wordart.com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50" y="3094493"/>
            <a:ext cx="5261111" cy="22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10633"/>
            <a:ext cx="12206177" cy="6847367"/>
          </a:xfrm>
          <a:custGeom>
            <a:avLst/>
            <a:gdLst>
              <a:gd name="connsiteX0" fmla="*/ 0 w 12153014"/>
              <a:gd name="connsiteY0" fmla="*/ 7081283 h 7081283"/>
              <a:gd name="connsiteX1" fmla="*/ 2892056 w 12153014"/>
              <a:gd name="connsiteY1" fmla="*/ 3466214 h 7081283"/>
              <a:gd name="connsiteX2" fmla="*/ 4635795 w 12153014"/>
              <a:gd name="connsiteY2" fmla="*/ 5422604 h 7081283"/>
              <a:gd name="connsiteX3" fmla="*/ 6134986 w 12153014"/>
              <a:gd name="connsiteY3" fmla="*/ 3817088 h 7081283"/>
              <a:gd name="connsiteX4" fmla="*/ 6996223 w 12153014"/>
              <a:gd name="connsiteY4" fmla="*/ 4635795 h 7081283"/>
              <a:gd name="connsiteX5" fmla="*/ 12153014 w 12153014"/>
              <a:gd name="connsiteY5" fmla="*/ 0 h 7081283"/>
              <a:gd name="connsiteX6" fmla="*/ 12153014 w 12153014"/>
              <a:gd name="connsiteY6" fmla="*/ 7038753 h 7081283"/>
              <a:gd name="connsiteX7" fmla="*/ 0 w 12153014"/>
              <a:gd name="connsiteY7" fmla="*/ 7081283 h 7081283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53014 w 12206177"/>
              <a:gd name="connsiteY6" fmla="*/ 680483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81424 w 12206177"/>
              <a:gd name="connsiteY1" fmla="*/ 3402419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177" h="6847367">
                <a:moveTo>
                  <a:pt x="0" y="6847367"/>
                </a:moveTo>
                <a:lnTo>
                  <a:pt x="2881424" y="3402419"/>
                </a:lnTo>
                <a:lnTo>
                  <a:pt x="4614530" y="4997302"/>
                </a:lnTo>
                <a:lnTo>
                  <a:pt x="6134986" y="3583172"/>
                </a:lnTo>
                <a:lnTo>
                  <a:pt x="6996223" y="4401879"/>
                </a:lnTo>
                <a:lnTo>
                  <a:pt x="12206177" y="0"/>
                </a:lnTo>
                <a:cubicBezTo>
                  <a:pt x="12202633" y="2282456"/>
                  <a:pt x="12199088" y="4564911"/>
                  <a:pt x="12195544" y="6847367"/>
                </a:cubicBezTo>
                <a:lnTo>
                  <a:pt x="0" y="6847367"/>
                </a:lnTo>
                <a:close/>
              </a:path>
            </a:pathLst>
          </a:cu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4463" y="53572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字体的分类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8010" y="1768695"/>
            <a:ext cx="27334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衬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线体</a:t>
            </a:r>
          </a:p>
        </p:txBody>
      </p:sp>
      <p:sp>
        <p:nvSpPr>
          <p:cNvPr id="8" name="矩形 7"/>
          <p:cNvSpPr/>
          <p:nvPr/>
        </p:nvSpPr>
        <p:spPr>
          <a:xfrm>
            <a:off x="8123274" y="5014896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非衬线体</a:t>
            </a:r>
          </a:p>
        </p:txBody>
      </p:sp>
      <p:sp>
        <p:nvSpPr>
          <p:cNvPr id="17" name="矩形 16"/>
          <p:cNvSpPr/>
          <p:nvPr/>
        </p:nvSpPr>
        <p:spPr>
          <a:xfrm>
            <a:off x="3499198" y="1885489"/>
            <a:ext cx="462407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笔画开始、结束的地方有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额外的装饰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，而且笔画的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会有所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</a:p>
        </p:txBody>
      </p:sp>
      <p:sp>
        <p:nvSpPr>
          <p:cNvPr id="18" name="矩形 17"/>
          <p:cNvSpPr/>
          <p:nvPr/>
        </p:nvSpPr>
        <p:spPr>
          <a:xfrm>
            <a:off x="3880884" y="5107229"/>
            <a:ext cx="424239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笔画开始、结束的地方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这些额外的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，而且笔画的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粗细差不多</a:t>
            </a:r>
          </a:p>
        </p:txBody>
      </p:sp>
      <p:sp>
        <p:nvSpPr>
          <p:cNvPr id="19" name="矩形 18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</p:spTree>
    <p:extLst>
      <p:ext uri="{BB962C8B-B14F-4D97-AF65-F5344CB8AC3E}">
        <p14:creationId xmlns:p14="http://schemas.microsoft.com/office/powerpoint/2010/main" val="19077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10633"/>
            <a:ext cx="12206177" cy="6847367"/>
          </a:xfrm>
          <a:custGeom>
            <a:avLst/>
            <a:gdLst>
              <a:gd name="connsiteX0" fmla="*/ 0 w 12153014"/>
              <a:gd name="connsiteY0" fmla="*/ 7081283 h 7081283"/>
              <a:gd name="connsiteX1" fmla="*/ 2892056 w 12153014"/>
              <a:gd name="connsiteY1" fmla="*/ 3466214 h 7081283"/>
              <a:gd name="connsiteX2" fmla="*/ 4635795 w 12153014"/>
              <a:gd name="connsiteY2" fmla="*/ 5422604 h 7081283"/>
              <a:gd name="connsiteX3" fmla="*/ 6134986 w 12153014"/>
              <a:gd name="connsiteY3" fmla="*/ 3817088 h 7081283"/>
              <a:gd name="connsiteX4" fmla="*/ 6996223 w 12153014"/>
              <a:gd name="connsiteY4" fmla="*/ 4635795 h 7081283"/>
              <a:gd name="connsiteX5" fmla="*/ 12153014 w 12153014"/>
              <a:gd name="connsiteY5" fmla="*/ 0 h 7081283"/>
              <a:gd name="connsiteX6" fmla="*/ 12153014 w 12153014"/>
              <a:gd name="connsiteY6" fmla="*/ 7038753 h 7081283"/>
              <a:gd name="connsiteX7" fmla="*/ 0 w 12153014"/>
              <a:gd name="connsiteY7" fmla="*/ 7081283 h 7081283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53014 w 12206177"/>
              <a:gd name="connsiteY6" fmla="*/ 680483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74279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35795 w 12206177"/>
              <a:gd name="connsiteY2" fmla="*/ 5188688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92056 w 12206177"/>
              <a:gd name="connsiteY1" fmla="*/ 3232298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  <a:gd name="connsiteX0" fmla="*/ 0 w 12206177"/>
              <a:gd name="connsiteY0" fmla="*/ 6847367 h 6847367"/>
              <a:gd name="connsiteX1" fmla="*/ 2881424 w 12206177"/>
              <a:gd name="connsiteY1" fmla="*/ 3402419 h 6847367"/>
              <a:gd name="connsiteX2" fmla="*/ 4614530 w 12206177"/>
              <a:gd name="connsiteY2" fmla="*/ 4997302 h 6847367"/>
              <a:gd name="connsiteX3" fmla="*/ 6134986 w 12206177"/>
              <a:gd name="connsiteY3" fmla="*/ 3583172 h 6847367"/>
              <a:gd name="connsiteX4" fmla="*/ 6996223 w 12206177"/>
              <a:gd name="connsiteY4" fmla="*/ 4401879 h 6847367"/>
              <a:gd name="connsiteX5" fmla="*/ 12206177 w 12206177"/>
              <a:gd name="connsiteY5" fmla="*/ 0 h 6847367"/>
              <a:gd name="connsiteX6" fmla="*/ 12195544 w 12206177"/>
              <a:gd name="connsiteY6" fmla="*/ 6847367 h 6847367"/>
              <a:gd name="connsiteX7" fmla="*/ 0 w 12206177"/>
              <a:gd name="connsiteY7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177" h="6847367">
                <a:moveTo>
                  <a:pt x="0" y="6847367"/>
                </a:moveTo>
                <a:lnTo>
                  <a:pt x="2881424" y="3402419"/>
                </a:lnTo>
                <a:lnTo>
                  <a:pt x="4614530" y="4997302"/>
                </a:lnTo>
                <a:lnTo>
                  <a:pt x="6134986" y="3583172"/>
                </a:lnTo>
                <a:lnTo>
                  <a:pt x="6996223" y="4401879"/>
                </a:lnTo>
                <a:lnTo>
                  <a:pt x="12206177" y="0"/>
                </a:lnTo>
                <a:cubicBezTo>
                  <a:pt x="12202633" y="2282456"/>
                  <a:pt x="12199088" y="4564911"/>
                  <a:pt x="12195544" y="6847367"/>
                </a:cubicBezTo>
                <a:lnTo>
                  <a:pt x="0" y="6847367"/>
                </a:lnTo>
                <a:close/>
              </a:path>
            </a:pathLst>
          </a:cu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591714" y="2152887"/>
            <a:ext cx="3266088" cy="1701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幼圆</a:t>
            </a:r>
            <a:endParaRPr lang="zh-CN" altLang="en-US" sz="8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8343" y="3821287"/>
            <a:ext cx="480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FFFF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方正综艺简体</a:t>
            </a:r>
            <a:endParaRPr lang="zh-CN" altLang="en-US" sz="5400" dirty="0">
              <a:solidFill>
                <a:srgbClr val="FFFF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15513" y="5223878"/>
            <a:ext cx="46987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  <a:endParaRPr lang="zh-CN" altLang="en-US" sz="8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3076" y="4744618"/>
            <a:ext cx="586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 smtClean="0">
                <a:solidFill>
                  <a:srgbClr val="FFFF00"/>
                </a:solidFill>
                <a:latin typeface="方正细等线简体" panose="03000509000000000000" pitchFamily="65" charset="-122"/>
                <a:ea typeface="方正细等线简体" panose="03000509000000000000" pitchFamily="65" charset="-122"/>
              </a:rPr>
              <a:t>方正细等线简体</a:t>
            </a:r>
            <a:endParaRPr lang="zh-CN" altLang="en-US" sz="5400" dirty="0">
              <a:solidFill>
                <a:srgbClr val="FFFF00"/>
              </a:solidFill>
              <a:latin typeface="方正细等线简体" panose="03000509000000000000" pitchFamily="65" charset="-122"/>
              <a:ea typeface="方正细等线简体" panose="03000509000000000000" pitchFamily="65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8412" y="5562432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方正超粗黑简体</a:t>
            </a:r>
            <a:endParaRPr lang="zh-CN" altLang="en-US" sz="6600" dirty="0">
              <a:solidFill>
                <a:schemeClr val="bg1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64" y="-56698"/>
            <a:ext cx="19259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</a:rPr>
              <a:t>宋体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23910" y="1416543"/>
            <a:ext cx="3661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华文行楷</a:t>
            </a:r>
            <a:endParaRPr lang="zh-CN" altLang="en-US" sz="60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64526" y="565631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胖娃简体" panose="03000509000000000000" pitchFamily="65" charset="-122"/>
                <a:ea typeface="方正胖娃简体" panose="03000509000000000000" pitchFamily="65" charset="-122"/>
              </a:rPr>
              <a:t>方</a:t>
            </a:r>
            <a:r>
              <a:rPr lang="zh-CN" altLang="en-US" sz="4400" dirty="0" smtClean="0">
                <a:solidFill>
                  <a:schemeClr val="bg1"/>
                </a:solidFill>
                <a:latin typeface="方正胖娃简体" panose="03000509000000000000" pitchFamily="65" charset="-122"/>
                <a:ea typeface="方正胖娃简体" panose="03000509000000000000" pitchFamily="65" charset="-122"/>
              </a:rPr>
              <a:t>正胖娃简体</a:t>
            </a:r>
            <a:endParaRPr lang="zh-CN" altLang="en-US" sz="4400" dirty="0">
              <a:solidFill>
                <a:schemeClr val="bg1"/>
              </a:solidFill>
              <a:latin typeface="方正胖娃简体" panose="03000509000000000000" pitchFamily="65" charset="-122"/>
              <a:ea typeface="方正胖娃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4400" y="361674"/>
            <a:ext cx="5262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rgbClr val="FFFF00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李旭科书法体</a:t>
            </a:r>
            <a:endParaRPr lang="zh-CN" altLang="en-US" sz="6600" dirty="0">
              <a:solidFill>
                <a:srgbClr val="FFFF00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6543" y="1548849"/>
            <a:ext cx="511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方</a:t>
            </a:r>
            <a:r>
              <a:rPr lang="zh-CN" altLang="en-US" sz="4800" dirty="0" smtClean="0">
                <a:solidFill>
                  <a:schemeClr val="bg1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正大标宋简体</a:t>
            </a:r>
            <a:endParaRPr lang="zh-CN" altLang="en-US" sz="4800" dirty="0">
              <a:solidFill>
                <a:schemeClr val="bg1"/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10886" y="2471975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方正毡笔黑简体" panose="03000509000000000000" pitchFamily="65" charset="-122"/>
                <a:ea typeface="方正毡笔黑简体" panose="03000509000000000000" pitchFamily="65" charset="-122"/>
              </a:rPr>
              <a:t>方正毡笔黑简体</a:t>
            </a:r>
            <a:endParaRPr lang="zh-CN" altLang="en-US" sz="6600" dirty="0">
              <a:solidFill>
                <a:schemeClr val="bg1"/>
              </a:solidFill>
              <a:latin typeface="方正毡笔黑简体" panose="03000509000000000000" pitchFamily="65" charset="-122"/>
              <a:ea typeface="方正毡笔黑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07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15" grpId="0"/>
      <p:bldP spid="21" grpId="0"/>
      <p:bldP spid="3" grpId="0"/>
      <p:bldP spid="22" grpId="0"/>
      <p:bldP spid="4" grpId="0"/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52455" y="-18841"/>
            <a:ext cx="4089025" cy="6933363"/>
          </a:xfrm>
          <a:prstGeom prst="rect">
            <a:avLst/>
          </a:pr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hlinkClick r:id="rId3" action="ppaction://hlinksldjump"/>
          </p:cNvPr>
          <p:cNvSpPr/>
          <p:nvPr/>
        </p:nvSpPr>
        <p:spPr>
          <a:xfrm>
            <a:off x="8141481" y="-1"/>
            <a:ext cx="4050519" cy="6895683"/>
          </a:xfrm>
          <a:prstGeom prst="rect">
            <a:avLst/>
          </a:prstGeom>
          <a:solidFill>
            <a:srgbClr val="81B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hlinkClick r:id="rId4" action="ppaction://hlinksldjump"/>
          </p:cNvPr>
          <p:cNvSpPr/>
          <p:nvPr/>
        </p:nvSpPr>
        <p:spPr>
          <a:xfrm>
            <a:off x="0" y="-18841"/>
            <a:ext cx="4052454" cy="6933363"/>
          </a:xfrm>
          <a:prstGeom prst="rect">
            <a:avLst/>
          </a:prstGeom>
          <a:solidFill>
            <a:srgbClr val="103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8880" y="2967509"/>
            <a:ext cx="25746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字体数量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68384" y="2967509"/>
            <a:ext cx="31724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字体渠道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55118" y="2967509"/>
            <a:ext cx="3245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字号要求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446712" y="4455397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求字体网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21294" y="4455397"/>
            <a:ext cx="1409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9359" y="4455397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正文字号：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18-28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24463" y="535721"/>
            <a:ext cx="5282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文字的那些潜规则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84" y="2217703"/>
            <a:ext cx="693285" cy="693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69" y="2235052"/>
            <a:ext cx="658586" cy="6585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21" y="2249062"/>
            <a:ext cx="662095" cy="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77" t="1329" r="934" b="1270"/>
          <a:stretch/>
        </p:blipFill>
        <p:spPr>
          <a:xfrm>
            <a:off x="100483" y="306474"/>
            <a:ext cx="12007781" cy="65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"/>
          <a:stretch/>
        </p:blipFill>
        <p:spPr>
          <a:xfrm>
            <a:off x="0" y="8964"/>
            <a:ext cx="12192000" cy="6849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4689" y="631581"/>
            <a:ext cx="4119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上海樱花节</a:t>
            </a:r>
            <a:endParaRPr lang="zh-CN" altLang="en-US" sz="6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001" y="4269172"/>
            <a:ext cx="4572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个品种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株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樱花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樱花坡、樱花大道、樱花夹径、樱花群落、樱花木栈道、赏樱亭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00637" y="1892230"/>
            <a:ext cx="3927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地点：顾村公园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门票：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78601" y="4289832"/>
            <a:ext cx="4572000" cy="212850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52455" y="-18841"/>
            <a:ext cx="4089025" cy="6933363"/>
          </a:xfrm>
          <a:prstGeom prst="rect">
            <a:avLst/>
          </a:prstGeom>
          <a:solidFill>
            <a:srgbClr val="00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hlinkClick r:id="rId3" action="ppaction://hlinksldjump"/>
          </p:cNvPr>
          <p:cNvSpPr/>
          <p:nvPr/>
        </p:nvSpPr>
        <p:spPr>
          <a:xfrm>
            <a:off x="8141481" y="-1"/>
            <a:ext cx="4050519" cy="6895683"/>
          </a:xfrm>
          <a:prstGeom prst="rect">
            <a:avLst/>
          </a:prstGeom>
          <a:solidFill>
            <a:srgbClr val="81B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hlinkClick r:id="rId4" action="ppaction://hlinksldjump"/>
          </p:cNvPr>
          <p:cNvSpPr/>
          <p:nvPr/>
        </p:nvSpPr>
        <p:spPr>
          <a:xfrm>
            <a:off x="0" y="-18841"/>
            <a:ext cx="4052454" cy="6933363"/>
          </a:xfrm>
          <a:prstGeom prst="rect">
            <a:avLst/>
          </a:prstGeom>
          <a:solidFill>
            <a:srgbClr val="103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8880" y="2967509"/>
            <a:ext cx="25746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字体数量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68384" y="2967509"/>
            <a:ext cx="31724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字体渠道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55118" y="2967509"/>
            <a:ext cx="3245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字号要求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446712" y="4455397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求字体网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21294" y="4455397"/>
            <a:ext cx="1409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9359" y="4455397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正文字号：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18-28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24463" y="535721"/>
            <a:ext cx="5282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文字的那些潜规则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关于文字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84" y="2217703"/>
            <a:ext cx="693285" cy="693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69" y="2235052"/>
            <a:ext cx="658586" cy="6585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21" y="2249062"/>
            <a:ext cx="662095" cy="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0"/>
            <a:ext cx="10410825" cy="77914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0"/>
            <a:ext cx="12192000" cy="6858000"/>
            <a:chOff x="170329" y="4114652"/>
            <a:chExt cx="12192000" cy="6858000"/>
          </a:xfrm>
        </p:grpSpPr>
        <p:sp>
          <p:nvSpPr>
            <p:cNvPr id="5" name="矩形 4"/>
            <p:cNvSpPr/>
            <p:nvPr/>
          </p:nvSpPr>
          <p:spPr>
            <a:xfrm>
              <a:off x="170329" y="4114652"/>
              <a:ext cx="12192000" cy="6858000"/>
            </a:xfrm>
            <a:prstGeom prst="rect">
              <a:avLst/>
            </a:prstGeom>
            <a:solidFill>
              <a:srgbClr val="2626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20693" y="6686938"/>
              <a:ext cx="59084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多维</a:t>
              </a:r>
              <a:r>
                <a:rPr lang="zh-CN" altLang="en-US" sz="8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度搜索</a:t>
              </a:r>
              <a:endPara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1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E1B1FEF-B291-4345-9C49-9C4D4B20E70F}">
  <we:reference id="wa104379997" version="1.0.0.2" store="zh-CN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64D8E-7248-4501-8455-F2BB2BA8E087}">
  <we:reference id="wa104178141" version="3.0.11.21" store="zh-CN" storeType="OMEX"/>
  <we:alternateReferences>
    <we:reference id="WA104178141" version="3.0.11.2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6394</TotalTime>
  <Words>1432</Words>
  <Application>Microsoft Office PowerPoint</Application>
  <PresentationFormat>宽屏</PresentationFormat>
  <Paragraphs>174</Paragraphs>
  <Slides>23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李旭科书法 v1.4</vt:lpstr>
      <vt:lpstr>方正超粗黑简体</vt:lpstr>
      <vt:lpstr>方正综艺简体</vt:lpstr>
      <vt:lpstr>微软雅黑</vt:lpstr>
      <vt:lpstr>方正毡笔黑简体</vt:lpstr>
      <vt:lpstr>Arial</vt:lpstr>
      <vt:lpstr>华文行楷</vt:lpstr>
      <vt:lpstr>方正胖娃简体</vt:lpstr>
      <vt:lpstr>Calibri</vt:lpstr>
      <vt:lpstr>方正大标宋简体</vt:lpstr>
      <vt:lpstr>幼圆</vt:lpstr>
      <vt:lpstr>方正细等线简体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YUEWEN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PPT杀手训练营</dc:title>
  <dc:creator>郑樱枝</dc:creator>
  <cp:lastModifiedBy>a</cp:lastModifiedBy>
  <cp:revision>316</cp:revision>
  <dcterms:created xsi:type="dcterms:W3CDTF">2017-06-07T05:55:43Z</dcterms:created>
  <dcterms:modified xsi:type="dcterms:W3CDTF">2018-01-05T03:30:29Z</dcterms:modified>
</cp:coreProperties>
</file>